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  <a:srgbClr val="99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7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3A2F1-9453-C54B-89CE-FBEE8CB74423}" type="datetimeFigureOut">
              <a:rPr lang="en-US" smtClean="0"/>
              <a:t>9/16/15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75480-C5D9-7248-8BB1-45BA312E6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1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75480-C5D9-7248-8BB1-45BA312E68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6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wN2yym5SzLk&amp;list=PLuqPUinIkXO9Av0tTlTgy2rj4bFRLoreu&amp;index=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396" y="619582"/>
            <a:ext cx="8534142" cy="1239963"/>
          </a:xfrm>
        </p:spPr>
        <p:txBody>
          <a:bodyPr/>
          <a:lstStyle/>
          <a:p>
            <a:r>
              <a:rPr lang="en-US" sz="3600" dirty="0" smtClean="0"/>
              <a:t>True </a:t>
            </a:r>
            <a:r>
              <a:rPr lang="en-US" sz="3600" dirty="0" smtClean="0">
                <a:solidFill>
                  <a:schemeClr val="bg2"/>
                </a:solidFill>
              </a:rPr>
              <a:t>C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lang="en-US" sz="3600" dirty="0" smtClean="0">
                <a:solidFill>
                  <a:srgbClr val="FF8000"/>
                </a:solidFill>
              </a:rPr>
              <a:t>l</a:t>
            </a:r>
            <a:r>
              <a:rPr lang="en-US" sz="3600" dirty="0" smtClean="0">
                <a:solidFill>
                  <a:srgbClr val="999933"/>
                </a:solidFill>
              </a:rPr>
              <a:t>o</a:t>
            </a:r>
            <a:r>
              <a:rPr lang="en-US" sz="3600" dirty="0" smtClean="0">
                <a:solidFill>
                  <a:srgbClr val="0000FF"/>
                </a:solidFill>
              </a:rPr>
              <a:t>r</a:t>
            </a:r>
            <a:r>
              <a:rPr lang="en-US" sz="3600" dirty="0" smtClean="0">
                <a:solidFill>
                  <a:srgbClr val="31880E"/>
                </a:solidFill>
              </a:rPr>
              <a:t>s</a:t>
            </a:r>
            <a:r>
              <a:rPr lang="en-US" sz="3600" dirty="0" smtClean="0"/>
              <a:t> Assessment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45645" y="2133788"/>
            <a:ext cx="6511131" cy="1658624"/>
          </a:xfrm>
        </p:spPr>
        <p:txBody>
          <a:bodyPr>
            <a:normAutofit/>
          </a:bodyPr>
          <a:lstStyle/>
          <a:p>
            <a:endParaRPr lang="en-US" sz="1800" b="1" dirty="0"/>
          </a:p>
          <a:p>
            <a:r>
              <a:rPr lang="en-US" sz="1800" b="1" dirty="0" smtClean="0"/>
              <a:t>By: Mackenzie J Williams</a:t>
            </a:r>
          </a:p>
        </p:txBody>
      </p:sp>
    </p:spTree>
    <p:extLst>
      <p:ext uri="{BB962C8B-B14F-4D97-AF65-F5344CB8AC3E}">
        <p14:creationId xmlns:p14="http://schemas.microsoft.com/office/powerpoint/2010/main" val="653966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144" y="365760"/>
            <a:ext cx="7768755" cy="548640"/>
          </a:xfrm>
        </p:spPr>
        <p:txBody>
          <a:bodyPr/>
          <a:lstStyle/>
          <a:p>
            <a:pPr algn="ctr"/>
            <a:r>
              <a:rPr lang="en-US" dirty="0" smtClean="0"/>
              <a:t>High </a:t>
            </a:r>
            <a:r>
              <a:rPr lang="en-US" b="1" dirty="0" smtClean="0">
                <a:solidFill>
                  <a:schemeClr val="bg2"/>
                </a:solidFill>
              </a:rPr>
              <a:t>Blue</a:t>
            </a:r>
            <a:r>
              <a:rPr lang="en-US" dirty="0" smtClean="0"/>
              <a:t> 	 	vs. 	        high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Green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3204040" cy="3917987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dirty="0" smtClean="0"/>
              <a:t>I need to feel </a:t>
            </a:r>
            <a:r>
              <a:rPr lang="en-US" dirty="0" smtClean="0">
                <a:solidFill>
                  <a:schemeClr val="bg2"/>
                </a:solidFill>
              </a:rPr>
              <a:t>unique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to feel </a:t>
            </a:r>
            <a:r>
              <a:rPr lang="en-US" dirty="0" smtClean="0">
                <a:solidFill>
                  <a:srgbClr val="0000FF"/>
                </a:solidFill>
              </a:rPr>
              <a:t>authentic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to </a:t>
            </a:r>
            <a:r>
              <a:rPr lang="en-US" dirty="0" smtClean="0">
                <a:solidFill>
                  <a:srgbClr val="0000FF"/>
                </a:solidFill>
              </a:rPr>
              <a:t>care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to </a:t>
            </a:r>
            <a:r>
              <a:rPr lang="en-US" dirty="0" smtClean="0">
                <a:solidFill>
                  <a:srgbClr val="0000FF"/>
                </a:solidFill>
              </a:rPr>
              <a:t>communicate</a:t>
            </a:r>
          </a:p>
          <a:p>
            <a:pPr>
              <a:buFont typeface="Wingdings" charset="2"/>
              <a:buChar char="u"/>
            </a:pPr>
            <a:r>
              <a:rPr lang="en-US" dirty="0"/>
              <a:t>I need to </a:t>
            </a:r>
            <a:r>
              <a:rPr lang="en-US" dirty="0">
                <a:solidFill>
                  <a:srgbClr val="0000FF"/>
                </a:solidFill>
              </a:rPr>
              <a:t>nurture</a:t>
            </a:r>
            <a:r>
              <a:rPr lang="en-US" dirty="0"/>
              <a:t> my loved </a:t>
            </a:r>
            <a:r>
              <a:rPr lang="en-US" dirty="0" smtClean="0"/>
              <a:t>ones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</a:t>
            </a:r>
            <a:r>
              <a:rPr lang="en-US" dirty="0" smtClean="0">
                <a:solidFill>
                  <a:srgbClr val="0000FF"/>
                </a:solidFill>
              </a:rPr>
              <a:t>encouragement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</a:t>
            </a:r>
            <a:r>
              <a:rPr lang="en-US" dirty="0" smtClean="0">
                <a:solidFill>
                  <a:srgbClr val="0000FF"/>
                </a:solidFill>
              </a:rPr>
              <a:t>unity</a:t>
            </a:r>
            <a:r>
              <a:rPr lang="en-US" dirty="0" smtClean="0"/>
              <a:t> in relationships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</a:t>
            </a:r>
            <a:r>
              <a:rPr lang="en-US" dirty="0" smtClean="0">
                <a:solidFill>
                  <a:srgbClr val="0000FF"/>
                </a:solidFill>
              </a:rPr>
              <a:t>romance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I need </a:t>
            </a:r>
            <a:r>
              <a:rPr lang="en-US" dirty="0" smtClean="0">
                <a:solidFill>
                  <a:srgbClr val="0000FF"/>
                </a:solidFill>
              </a:rPr>
              <a:t>affection</a:t>
            </a:r>
            <a:endParaRPr lang="en-US" dirty="0" smtClean="0">
              <a:solidFill>
                <a:srgbClr val="0000FF"/>
              </a:solidFill>
            </a:endParaRPr>
          </a:p>
          <a:p>
            <a:pPr>
              <a:buFont typeface="Wingdings" charset="2"/>
              <a:buChar char="u"/>
            </a:pPr>
            <a:r>
              <a:rPr lang="en-US" dirty="0" smtClean="0"/>
              <a:t>I need </a:t>
            </a:r>
            <a:r>
              <a:rPr lang="en-US" dirty="0" smtClean="0">
                <a:solidFill>
                  <a:srgbClr val="0000FF"/>
                </a:solidFill>
              </a:rPr>
              <a:t>drama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89984" y="1100628"/>
            <a:ext cx="2953916" cy="376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his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independence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/>
              <a:t>H</a:t>
            </a:r>
            <a:r>
              <a:rPr lang="en-US" sz="1600" b="1" dirty="0" smtClean="0"/>
              <a:t>e needs to seek </a:t>
            </a:r>
            <a:r>
              <a:rPr lang="en-US" sz="1600" b="1" dirty="0" smtClean="0">
                <a:solidFill>
                  <a:srgbClr val="31880E"/>
                </a:solidFill>
              </a:rPr>
              <a:t>knowledge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understanding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to live life by </a:t>
            </a:r>
            <a:r>
              <a:rPr lang="en-US" sz="1600" b="1" dirty="0" smtClean="0">
                <a:solidFill>
                  <a:srgbClr val="31880E"/>
                </a:solidFill>
              </a:rPr>
              <a:t>his own standards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to </a:t>
            </a:r>
            <a:r>
              <a:rPr lang="en-US" sz="1600" b="1" dirty="0" smtClean="0">
                <a:solidFill>
                  <a:srgbClr val="31880E"/>
                </a:solidFill>
              </a:rPr>
              <a:t>solve problems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</a:t>
            </a:r>
            <a:r>
              <a:rPr lang="en-US" sz="1600" b="1" dirty="0" smtClean="0">
                <a:solidFill>
                  <a:srgbClr val="31880E"/>
                </a:solidFill>
              </a:rPr>
              <a:t>explanations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</a:t>
            </a:r>
            <a:r>
              <a:rPr lang="en-US" sz="1600" b="1" dirty="0" smtClean="0">
                <a:solidFill>
                  <a:srgbClr val="31880E"/>
                </a:solidFill>
              </a:rPr>
              <a:t>answers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</a:t>
            </a:r>
            <a:r>
              <a:rPr lang="en-US" sz="1600" b="1" dirty="0" smtClean="0">
                <a:solidFill>
                  <a:srgbClr val="31880E"/>
                </a:solidFill>
              </a:rPr>
              <a:t>justice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1600" b="1" dirty="0" smtClean="0"/>
              <a:t>He needs </a:t>
            </a:r>
            <a:r>
              <a:rPr lang="en-US" sz="1600" b="1" dirty="0" smtClean="0">
                <a:solidFill>
                  <a:srgbClr val="31880E"/>
                </a:solidFill>
              </a:rPr>
              <a:t>respect</a:t>
            </a:r>
          </a:p>
        </p:txBody>
      </p:sp>
    </p:spTree>
    <p:extLst>
      <p:ext uri="{BB962C8B-B14F-4D97-AF65-F5344CB8AC3E}">
        <p14:creationId xmlns:p14="http://schemas.microsoft.com/office/powerpoint/2010/main" val="408129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Compatibility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822960" y="914400"/>
            <a:ext cx="4164324" cy="407323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28350" y="914400"/>
            <a:ext cx="4115550" cy="4073236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48846" y="1264865"/>
            <a:ext cx="26795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We share mutual respect</a:t>
            </a:r>
            <a:endParaRPr lang="en-US" sz="1700" dirty="0"/>
          </a:p>
        </p:txBody>
      </p:sp>
      <p:sp>
        <p:nvSpPr>
          <p:cNvPr id="10" name="TextBox 9"/>
          <p:cNvSpPr txBox="1"/>
          <p:nvPr/>
        </p:nvSpPr>
        <p:spPr>
          <a:xfrm>
            <a:off x="4987284" y="1434142"/>
            <a:ext cx="2648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We are cool and warm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2238" y="1832942"/>
            <a:ext cx="34074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We feel strongly about our own opinions</a:t>
            </a:r>
            <a:endParaRPr lang="en-US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424938" y="2649922"/>
            <a:ext cx="600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 are committed to our </a:t>
            </a:r>
            <a:r>
              <a:rPr lang="en-US" dirty="0" smtClean="0">
                <a:solidFill>
                  <a:schemeClr val="bg1"/>
                </a:solidFill>
              </a:rPr>
              <a:t>relationships in our own ways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2026" y="3844230"/>
            <a:ext cx="33455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We support one another</a:t>
            </a: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2026" y="2118815"/>
            <a:ext cx="339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We are mature and understanding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2754" y="4090451"/>
            <a:ext cx="241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are knowledgeable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22237" y="3320480"/>
            <a:ext cx="641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are open-minded while stayin</a:t>
            </a:r>
            <a:r>
              <a:rPr lang="en-US" dirty="0" smtClean="0">
                <a:solidFill>
                  <a:srgbClr val="FFFFFF"/>
                </a:solidFill>
              </a:rPr>
              <a:t>g realistic at the same time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74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Incompatibility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260" y="1100628"/>
            <a:ext cx="2723898" cy="357984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+mj-lt"/>
              </a:rPr>
              <a:t>Relationships:</a:t>
            </a:r>
          </a:p>
          <a:p>
            <a:pPr>
              <a:buFont typeface="Wingdings" charset="2"/>
              <a:buChar char=""/>
            </a:pPr>
            <a:r>
              <a:rPr lang="en-US" dirty="0" smtClean="0"/>
              <a:t>As a True </a:t>
            </a:r>
            <a:r>
              <a:rPr lang="en-US" dirty="0" smtClean="0">
                <a:solidFill>
                  <a:srgbClr val="0000FF"/>
                </a:solidFill>
              </a:rPr>
              <a:t>Blue</a:t>
            </a:r>
            <a:r>
              <a:rPr lang="en-US" dirty="0" smtClean="0"/>
              <a:t>, I am a </a:t>
            </a:r>
            <a:r>
              <a:rPr lang="en-US" i="1" dirty="0" smtClean="0">
                <a:solidFill>
                  <a:schemeClr val="bg2"/>
                </a:solidFill>
              </a:rPr>
              <a:t>hopeless romantic</a:t>
            </a:r>
            <a:r>
              <a:rPr lang="en-US" dirty="0" smtClean="0"/>
              <a:t>. I believe in </a:t>
            </a:r>
            <a:r>
              <a:rPr lang="en-US" i="1" dirty="0" smtClean="0">
                <a:solidFill>
                  <a:srgbClr val="0000FF"/>
                </a:solidFill>
              </a:rPr>
              <a:t>true love</a:t>
            </a:r>
            <a:r>
              <a:rPr lang="en-US" dirty="0" smtClean="0">
                <a:solidFill>
                  <a:srgbClr val="000000"/>
                </a:solidFill>
              </a:rPr>
              <a:t>. I </a:t>
            </a:r>
            <a:r>
              <a:rPr lang="en-US" i="1" dirty="0" smtClean="0">
                <a:solidFill>
                  <a:schemeClr val="bg2"/>
                </a:solidFill>
              </a:rPr>
              <a:t>cherish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the little things my significant other does for me. I bring </a:t>
            </a:r>
            <a:r>
              <a:rPr lang="en-US" i="1" dirty="0" smtClean="0">
                <a:solidFill>
                  <a:schemeClr val="bg2"/>
                </a:solidFill>
              </a:rPr>
              <a:t>warmth</a:t>
            </a:r>
            <a:r>
              <a:rPr lang="en-US" dirty="0" smtClean="0"/>
              <a:t>.</a:t>
            </a:r>
          </a:p>
          <a:p>
            <a:pPr>
              <a:buFont typeface="Wingdings" charset="2"/>
              <a:buChar char=""/>
            </a:pPr>
            <a:r>
              <a:rPr lang="en-US" dirty="0" smtClean="0"/>
              <a:t>As a True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Green</a:t>
            </a:r>
            <a:r>
              <a:rPr lang="en-US" dirty="0" smtClean="0"/>
              <a:t>, he uses his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head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to </a:t>
            </a:r>
            <a:r>
              <a:rPr lang="en-US" i="1" dirty="0" smtClean="0">
                <a:solidFill>
                  <a:srgbClr val="31880E"/>
                </a:solidFill>
              </a:rPr>
              <a:t>control</a:t>
            </a:r>
            <a:r>
              <a:rPr lang="en-US" dirty="0" smtClean="0">
                <a:solidFill>
                  <a:srgbClr val="31880E"/>
                </a:solidFill>
              </a:rPr>
              <a:t> </a:t>
            </a:r>
            <a:r>
              <a:rPr lang="en-US" dirty="0" smtClean="0"/>
              <a:t>his </a:t>
            </a:r>
            <a:r>
              <a:rPr lang="en-US" i="1" dirty="0" smtClean="0">
                <a:solidFill>
                  <a:srgbClr val="31880E"/>
                </a:solidFill>
              </a:rPr>
              <a:t>heart</a:t>
            </a:r>
            <a:r>
              <a:rPr lang="en-US" dirty="0" smtClean="0"/>
              <a:t>. He finds it </a:t>
            </a:r>
            <a:r>
              <a:rPr lang="en-US" i="1" dirty="0" smtClean="0">
                <a:solidFill>
                  <a:srgbClr val="31880E"/>
                </a:solidFill>
              </a:rPr>
              <a:t>difficult</a:t>
            </a:r>
            <a:r>
              <a:rPr lang="en-US" dirty="0" smtClean="0">
                <a:solidFill>
                  <a:srgbClr val="31880E"/>
                </a:solidFill>
              </a:rPr>
              <a:t> </a:t>
            </a:r>
            <a:r>
              <a:rPr lang="en-US" dirty="0" smtClean="0"/>
              <a:t>to </a:t>
            </a:r>
            <a:r>
              <a:rPr lang="en-US" i="1" dirty="0" smtClean="0">
                <a:solidFill>
                  <a:srgbClr val="31880E"/>
                </a:solidFill>
              </a:rPr>
              <a:t>express</a:t>
            </a:r>
            <a:r>
              <a:rPr lang="en-US" dirty="0" smtClean="0">
                <a:solidFill>
                  <a:srgbClr val="31880E"/>
                </a:solidFill>
              </a:rPr>
              <a:t> </a:t>
            </a:r>
            <a:r>
              <a:rPr lang="en-US" dirty="0" smtClean="0"/>
              <a:t>his </a:t>
            </a:r>
            <a:r>
              <a:rPr lang="en-US" i="1" dirty="0" smtClean="0">
                <a:solidFill>
                  <a:srgbClr val="31880E"/>
                </a:solidFill>
              </a:rPr>
              <a:t>emotions</a:t>
            </a:r>
            <a:r>
              <a:rPr lang="en-US" dirty="0" smtClean="0"/>
              <a:t>. </a:t>
            </a:r>
            <a:r>
              <a:rPr lang="en-US" dirty="0" smtClean="0"/>
              <a:t>He brings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logic</a:t>
            </a:r>
            <a:r>
              <a:rPr lang="en-US" dirty="0" smtClean="0"/>
              <a:t>.</a:t>
            </a:r>
            <a:endParaRPr lang="en-US" i="1" dirty="0">
              <a:solidFill>
                <a:srgbClr val="31880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2346" y="1100628"/>
            <a:ext cx="235424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Work</a:t>
            </a:r>
            <a:r>
              <a:rPr lang="en-US" b="1" dirty="0" smtClean="0">
                <a:latin typeface="+mj-lt"/>
              </a:rPr>
              <a:t>: </a:t>
            </a:r>
            <a:endParaRPr lang="en-US" sz="800" b="1" dirty="0" smtClean="0">
              <a:latin typeface="+mj-lt"/>
            </a:endParaRPr>
          </a:p>
          <a:p>
            <a:endParaRPr lang="en-US" sz="800" b="1" dirty="0" smtClean="0"/>
          </a:p>
          <a:p>
            <a:pPr marL="285750" indent="-285750">
              <a:buFont typeface="Wingdings" charset="2"/>
              <a:buChar char=""/>
            </a:pPr>
            <a:r>
              <a:rPr lang="en-US" sz="1600" b="1" dirty="0" smtClean="0"/>
              <a:t>As a True </a:t>
            </a:r>
            <a:r>
              <a:rPr lang="en-US" sz="1600" b="1" dirty="0" smtClean="0">
                <a:solidFill>
                  <a:schemeClr val="bg2"/>
                </a:solidFill>
              </a:rPr>
              <a:t>Blue</a:t>
            </a:r>
            <a:r>
              <a:rPr lang="en-US" sz="1600" b="1" dirty="0" smtClean="0"/>
              <a:t>, I must </a:t>
            </a:r>
            <a:r>
              <a:rPr lang="en-US" sz="1600" b="1" i="1" dirty="0" smtClean="0">
                <a:solidFill>
                  <a:srgbClr val="0000FF"/>
                </a:solidFill>
              </a:rPr>
              <a:t>influence</a:t>
            </a:r>
            <a:r>
              <a:rPr lang="en-US" sz="1600" b="1" dirty="0" smtClean="0">
                <a:solidFill>
                  <a:srgbClr val="0000FF"/>
                </a:solidFill>
              </a:rPr>
              <a:t> </a:t>
            </a:r>
            <a:r>
              <a:rPr lang="en-US" sz="1600" b="1" dirty="0" smtClean="0"/>
              <a:t>and </a:t>
            </a:r>
            <a:r>
              <a:rPr lang="en-US" sz="1600" b="1" i="1" dirty="0" smtClean="0">
                <a:solidFill>
                  <a:srgbClr val="0000FF"/>
                </a:solidFill>
              </a:rPr>
              <a:t>motivate</a:t>
            </a:r>
            <a:r>
              <a:rPr lang="en-US" sz="1600" b="1" dirty="0" smtClean="0"/>
              <a:t> others. I work in </a:t>
            </a:r>
            <a:r>
              <a:rPr lang="en-US" sz="1600" b="1" i="1" dirty="0" smtClean="0">
                <a:solidFill>
                  <a:srgbClr val="0000FF"/>
                </a:solidFill>
              </a:rPr>
              <a:t>helping professions</a:t>
            </a:r>
            <a:r>
              <a:rPr lang="en-US" sz="1600" b="1" dirty="0" smtClean="0"/>
              <a:t>. I </a:t>
            </a:r>
            <a:r>
              <a:rPr lang="en-US" sz="1600" b="1" i="1" dirty="0" smtClean="0">
                <a:solidFill>
                  <a:srgbClr val="0000FF"/>
                </a:solidFill>
              </a:rPr>
              <a:t>interact</a:t>
            </a:r>
            <a:r>
              <a:rPr lang="en-US" sz="1600" b="1" dirty="0" smtClean="0">
                <a:solidFill>
                  <a:srgbClr val="0000FF"/>
                </a:solidFill>
              </a:rPr>
              <a:t> </a:t>
            </a:r>
            <a:r>
              <a:rPr lang="en-US" sz="1600" b="1" dirty="0" smtClean="0"/>
              <a:t>with others.</a:t>
            </a:r>
            <a:endParaRPr lang="en-US" sz="1200" b="1" dirty="0"/>
          </a:p>
          <a:p>
            <a:endParaRPr lang="en-US" sz="800" b="1" dirty="0" smtClean="0"/>
          </a:p>
          <a:p>
            <a:pPr marL="285750" indent="-285750">
              <a:buFont typeface="Wingdings" charset="2"/>
              <a:buChar char=""/>
            </a:pPr>
            <a:r>
              <a:rPr lang="en-US" sz="1600" b="1" dirty="0" smtClean="0"/>
              <a:t>As a True </a:t>
            </a:r>
            <a:r>
              <a:rPr lang="en-US" sz="1600" b="1" dirty="0" smtClean="0">
                <a:solidFill>
                  <a:srgbClr val="31880E"/>
                </a:solidFill>
              </a:rPr>
              <a:t>Green</a:t>
            </a:r>
            <a:r>
              <a:rPr lang="en-US" sz="1600" b="1" dirty="0" smtClean="0"/>
              <a:t>, he is an </a:t>
            </a:r>
            <a:r>
              <a:rPr lang="en-US" sz="1600" b="1" i="1" dirty="0" smtClean="0">
                <a:solidFill>
                  <a:srgbClr val="31880E"/>
                </a:solidFill>
              </a:rPr>
              <a:t>independent</a:t>
            </a:r>
            <a:r>
              <a:rPr lang="en-US" sz="1600" b="1" dirty="0" smtClean="0"/>
              <a:t> 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thinker</a:t>
            </a:r>
            <a:r>
              <a:rPr lang="en-US" sz="1600" b="1" dirty="0" smtClean="0"/>
              <a:t>. His work is his </a:t>
            </a:r>
            <a:r>
              <a:rPr lang="en-US" sz="1600" b="1" i="1" dirty="0" smtClean="0">
                <a:solidFill>
                  <a:srgbClr val="31880E"/>
                </a:solidFill>
              </a:rPr>
              <a:t>play</a:t>
            </a:r>
            <a:r>
              <a:rPr lang="en-US" sz="1600" b="1" dirty="0" smtClean="0"/>
              <a:t>. He is </a:t>
            </a:r>
            <a:r>
              <a:rPr lang="en-US" sz="1600" b="1" i="1" dirty="0" smtClean="0">
                <a:solidFill>
                  <a:srgbClr val="31880E"/>
                </a:solidFill>
              </a:rPr>
              <a:t>innovative</a:t>
            </a:r>
            <a:r>
              <a:rPr lang="en-US" sz="1600" b="1" dirty="0" smtClean="0"/>
              <a:t>. He is his own </a:t>
            </a:r>
            <a:r>
              <a:rPr lang="en-US" sz="1600" b="1" i="1" dirty="0" smtClean="0">
                <a:solidFill>
                  <a:srgbClr val="31880E"/>
                </a:solidFill>
              </a:rPr>
              <a:t>problem solver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03804" y="1100628"/>
            <a:ext cx="2431688" cy="3693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Childhood:</a:t>
            </a:r>
          </a:p>
          <a:p>
            <a:endParaRPr lang="en-US" sz="800" b="1" dirty="0" smtClean="0"/>
          </a:p>
          <a:p>
            <a:pPr marL="285750" indent="-285750">
              <a:buFont typeface="Wingdings" charset="2"/>
              <a:buChar char=""/>
            </a:pPr>
            <a:r>
              <a:rPr lang="en-US" sz="1600" b="1" dirty="0" smtClean="0"/>
              <a:t>As a True </a:t>
            </a:r>
            <a:r>
              <a:rPr lang="en-US" sz="1600" b="1" dirty="0" smtClean="0">
                <a:solidFill>
                  <a:schemeClr val="bg2"/>
                </a:solidFill>
              </a:rPr>
              <a:t>Blue</a:t>
            </a:r>
            <a:r>
              <a:rPr lang="en-US" sz="1600" b="1" dirty="0" smtClean="0"/>
              <a:t>, I was </a:t>
            </a:r>
            <a:r>
              <a:rPr lang="en-US" sz="1600" b="1" i="1" dirty="0" smtClean="0">
                <a:solidFill>
                  <a:srgbClr val="0000FF"/>
                </a:solidFill>
              </a:rPr>
              <a:t>imaginative</a:t>
            </a:r>
            <a:r>
              <a:rPr lang="en-US" sz="1600" b="1" dirty="0" smtClean="0"/>
              <a:t>. I thrived off of </a:t>
            </a:r>
            <a:r>
              <a:rPr lang="en-US" sz="1600" b="1" i="1" dirty="0" smtClean="0">
                <a:solidFill>
                  <a:srgbClr val="0000FF"/>
                </a:solidFill>
              </a:rPr>
              <a:t>encouragement</a:t>
            </a:r>
            <a:r>
              <a:rPr lang="en-US" sz="1600" b="1" dirty="0" smtClean="0"/>
              <a:t>. I wanted others to </a:t>
            </a:r>
            <a:r>
              <a:rPr lang="en-US" sz="1600" b="1" i="1" dirty="0" smtClean="0">
                <a:solidFill>
                  <a:srgbClr val="0000FF"/>
                </a:solidFill>
              </a:rPr>
              <a:t>like</a:t>
            </a:r>
            <a:r>
              <a:rPr lang="en-US" sz="1600" b="1" dirty="0" smtClean="0">
                <a:solidFill>
                  <a:srgbClr val="0000FF"/>
                </a:solidFill>
              </a:rPr>
              <a:t> </a:t>
            </a:r>
            <a:r>
              <a:rPr lang="en-US" sz="1600" b="1" dirty="0" smtClean="0"/>
              <a:t>me. I was </a:t>
            </a:r>
            <a:r>
              <a:rPr lang="en-US" sz="1600" b="1" i="1" dirty="0" smtClean="0">
                <a:solidFill>
                  <a:srgbClr val="0000FF"/>
                </a:solidFill>
              </a:rPr>
              <a:t>fragile</a:t>
            </a:r>
            <a:r>
              <a:rPr lang="en-US" sz="1600" b="1" dirty="0" smtClean="0">
                <a:solidFill>
                  <a:srgbClr val="0000FF"/>
                </a:solidFill>
              </a:rPr>
              <a:t> </a:t>
            </a:r>
            <a:r>
              <a:rPr lang="en-US" sz="1600" b="1" dirty="0" smtClean="0"/>
              <a:t>and </a:t>
            </a:r>
            <a:r>
              <a:rPr lang="en-US" sz="1600" b="1" i="1" dirty="0" smtClean="0">
                <a:solidFill>
                  <a:srgbClr val="0000FF"/>
                </a:solidFill>
              </a:rPr>
              <a:t>sensitive</a:t>
            </a:r>
            <a:r>
              <a:rPr lang="en-US" sz="1600" b="1" dirty="0" smtClean="0"/>
              <a:t>. I responded best to </a:t>
            </a:r>
            <a:r>
              <a:rPr lang="en-US" sz="1600" b="1" i="1" dirty="0" smtClean="0">
                <a:solidFill>
                  <a:srgbClr val="0000FF"/>
                </a:solidFill>
              </a:rPr>
              <a:t>warmth</a:t>
            </a:r>
            <a:r>
              <a:rPr lang="en-US" sz="1600" b="1" dirty="0" smtClean="0">
                <a:solidFill>
                  <a:srgbClr val="0000FF"/>
                </a:solidFill>
              </a:rPr>
              <a:t> </a:t>
            </a:r>
            <a:r>
              <a:rPr lang="en-US" sz="1600" b="1" dirty="0" smtClean="0"/>
              <a:t>and </a:t>
            </a:r>
            <a:r>
              <a:rPr lang="en-US" sz="1600" b="1" i="1" dirty="0" smtClean="0">
                <a:solidFill>
                  <a:srgbClr val="0000FF"/>
                </a:solidFill>
              </a:rPr>
              <a:t>friendliness</a:t>
            </a:r>
            <a:r>
              <a:rPr lang="en-US" sz="1600" b="1" dirty="0" smtClean="0"/>
              <a:t>. </a:t>
            </a:r>
          </a:p>
          <a:p>
            <a:pPr marL="285750" indent="-285750">
              <a:buFont typeface="Wingdings" charset="2"/>
              <a:buChar char=""/>
            </a:pPr>
            <a:endParaRPr lang="en-US" sz="800" b="1" dirty="0" smtClean="0"/>
          </a:p>
          <a:p>
            <a:pPr marL="285750" indent="-285750">
              <a:buFont typeface="Wingdings" charset="2"/>
              <a:buChar char=""/>
            </a:pPr>
            <a:r>
              <a:rPr lang="en-US" sz="1600" b="1" dirty="0" smtClean="0"/>
              <a:t>As a True </a:t>
            </a:r>
            <a:r>
              <a:rPr lang="en-US" sz="1600" b="1" dirty="0" smtClean="0">
                <a:solidFill>
                  <a:srgbClr val="31880E"/>
                </a:solidFill>
              </a:rPr>
              <a:t>Green</a:t>
            </a:r>
            <a:r>
              <a:rPr lang="en-US" sz="1600" b="1" dirty="0" smtClean="0"/>
              <a:t>, he was </a:t>
            </a:r>
            <a:r>
              <a:rPr lang="en-US" sz="1600" b="1" i="1" dirty="0" smtClean="0">
                <a:solidFill>
                  <a:srgbClr val="31880E"/>
                </a:solidFill>
              </a:rPr>
              <a:t>impatient</a:t>
            </a:r>
            <a:r>
              <a:rPr lang="en-US" sz="1600" b="1" dirty="0" smtClean="0">
                <a:solidFill>
                  <a:srgbClr val="31880E"/>
                </a:solidFill>
              </a:rPr>
              <a:t> </a:t>
            </a:r>
            <a:r>
              <a:rPr lang="en-US" sz="1600" b="1" dirty="0" smtClean="0"/>
              <a:t>with routines. He </a:t>
            </a:r>
            <a:r>
              <a:rPr lang="en-US" sz="1600" b="1" i="1" dirty="0" smtClean="0">
                <a:solidFill>
                  <a:srgbClr val="31880E"/>
                </a:solidFill>
              </a:rPr>
              <a:t>questioned</a:t>
            </a:r>
            <a:r>
              <a:rPr lang="en-US" sz="1600" b="1" dirty="0" smtClean="0">
                <a:solidFill>
                  <a:srgbClr val="31880E"/>
                </a:solidFill>
              </a:rPr>
              <a:t> 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authority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5630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Consequential long-term relationship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0745" y="1040899"/>
            <a:ext cx="41973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As a high </a:t>
            </a:r>
            <a:r>
              <a:rPr lang="en-US" sz="1500" dirty="0" smtClean="0">
                <a:solidFill>
                  <a:schemeClr val="bg2"/>
                </a:solidFill>
                <a:latin typeface="+mj-lt"/>
              </a:rPr>
              <a:t>Blue</a:t>
            </a:r>
            <a:r>
              <a:rPr lang="en-US" sz="1500" dirty="0" smtClean="0">
                <a:solidFill>
                  <a:schemeClr val="bg2"/>
                </a:solidFill>
              </a:rPr>
              <a:t>, </a:t>
            </a:r>
            <a:r>
              <a:rPr lang="en-US" sz="1500" dirty="0" smtClean="0"/>
              <a:t>I </a:t>
            </a:r>
            <a:r>
              <a:rPr lang="en-US" sz="1500" dirty="0"/>
              <a:t>need affection, I need attention, I need to be loved 24 hours, 7 days a week.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8758" y="1706880"/>
            <a:ext cx="3175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As a high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Green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400" dirty="0" smtClean="0"/>
              <a:t>he wants to establish a relationship and let it run its course, putting in minimum effort to maintain it.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161635" y="2467864"/>
            <a:ext cx="6721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All of these aspects lead to </a:t>
            </a:r>
            <a:r>
              <a:rPr lang="en-US" sz="2200" dirty="0" smtClean="0">
                <a:solidFill>
                  <a:srgbClr val="0000FF"/>
                </a:solidFill>
                <a:latin typeface="+mj-lt"/>
              </a:rPr>
              <a:t>fights</a:t>
            </a:r>
            <a:r>
              <a:rPr lang="en-US" sz="2200" dirty="0" smtClean="0">
                <a:solidFill>
                  <a:srgbClr val="0000FF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consequences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5622311" y="2977099"/>
            <a:ext cx="312866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As a </a:t>
            </a:r>
            <a:r>
              <a:rPr lang="en-US" sz="1500" dirty="0">
                <a:solidFill>
                  <a:schemeClr val="bg2"/>
                </a:solidFill>
                <a:latin typeface="+mj-lt"/>
              </a:rPr>
              <a:t>hopeless romantic </a:t>
            </a:r>
            <a:r>
              <a:rPr lang="en-US" sz="1500" dirty="0"/>
              <a:t>I want to hear those three words, “I Love You” as much as humanly possible.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15881" y="3958376"/>
            <a:ext cx="342295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As a </a:t>
            </a:r>
            <a:r>
              <a:rPr lang="en-US" sz="1500" dirty="0">
                <a:solidFill>
                  <a:srgbClr val="31880E"/>
                </a:solidFill>
                <a:latin typeface="+mj-lt"/>
              </a:rPr>
              <a:t>logical lover </a:t>
            </a:r>
            <a:r>
              <a:rPr lang="en-US" sz="1500" dirty="0"/>
              <a:t>he believes he can state his feelings once and becomes uneasy when his emotions control him.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22311" y="994732"/>
            <a:ext cx="2989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</a:t>
            </a:r>
            <a:r>
              <a:rPr lang="en-US" dirty="0" smtClean="0"/>
              <a:t>let my emotions control me. </a:t>
            </a:r>
            <a:r>
              <a:rPr lang="en-US" dirty="0"/>
              <a:t>I allow my </a:t>
            </a:r>
            <a:r>
              <a:rPr lang="en-US" dirty="0">
                <a:solidFill>
                  <a:schemeClr val="bg2"/>
                </a:solidFill>
                <a:latin typeface="+mj-lt"/>
              </a:rPr>
              <a:t>heart</a:t>
            </a:r>
            <a:r>
              <a:rPr lang="en-US" dirty="0"/>
              <a:t> to control most of my decisions.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0746" y="3131087"/>
            <a:ext cx="3283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allows his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head</a:t>
            </a:r>
            <a:r>
              <a:rPr lang="en-US" dirty="0"/>
              <a:t> to control </a:t>
            </a:r>
            <a:r>
              <a:rPr lang="en-US" dirty="0" smtClean="0"/>
              <a:t>all of the decisions in </a:t>
            </a:r>
            <a:r>
              <a:rPr lang="en-US" dirty="0"/>
              <a:t>his life.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5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Rectify Miscommunication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3333" y="1208185"/>
            <a:ext cx="1608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1880E"/>
                </a:solidFill>
              </a:rPr>
              <a:t>R</a:t>
            </a:r>
            <a:r>
              <a:rPr lang="en-US" dirty="0" smtClean="0">
                <a:solidFill>
                  <a:srgbClr val="31880E"/>
                </a:solidFill>
              </a:rPr>
              <a:t>ealization</a:t>
            </a:r>
            <a:endParaRPr lang="en-US" dirty="0">
              <a:solidFill>
                <a:srgbClr val="31880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99043" y="3083630"/>
            <a:ext cx="2152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Communicate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34778" y="1023519"/>
            <a:ext cx="2075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Express feelings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1423" y="1808450"/>
            <a:ext cx="21993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Understanding 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743444" y="3407701"/>
            <a:ext cx="219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Comical relief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7710" y="3777033"/>
            <a:ext cx="153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Heart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16201" y="4244139"/>
            <a:ext cx="111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Thinking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3350" y="2480745"/>
            <a:ext cx="6866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hlinkClick r:id="rId2"/>
              </a:rPr>
              <a:t>Rectifying Miscommunication </a:t>
            </a:r>
            <a:r>
              <a:rPr lang="en-US" sz="2000" dirty="0">
                <a:hlinkClick r:id="rId2"/>
              </a:rPr>
              <a:t>W</a:t>
            </a:r>
            <a:r>
              <a:rPr lang="en-US" sz="2000" dirty="0" smtClean="0">
                <a:hlinkClick r:id="rId2"/>
              </a:rPr>
              <a:t>ithin a Long-term Relationship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602061" y="1920705"/>
            <a:ext cx="125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Love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93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eba90102e14f395adfeab15c950d7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3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Custom 2">
      <a:dk1>
        <a:sysClr val="windowText" lastClr="000000"/>
      </a:dk1>
      <a:lt1>
        <a:sysClr val="window" lastClr="FFFFFF"/>
      </a:lt1>
      <a:dk2>
        <a:srgbClr val="008040"/>
      </a:dk2>
      <a:lt2>
        <a:srgbClr val="0000FF"/>
      </a:lt2>
      <a:accent1>
        <a:srgbClr val="41B613"/>
      </a:accent1>
      <a:accent2>
        <a:srgbClr val="E2910F"/>
      </a:accent2>
      <a:accent3>
        <a:srgbClr val="2397E2"/>
      </a:accent3>
      <a:accent4>
        <a:srgbClr val="B2AE58"/>
      </a:accent4>
      <a:accent5>
        <a:srgbClr val="3659BB"/>
      </a:accent5>
      <a:accent6>
        <a:srgbClr val="08B012"/>
      </a:accent6>
      <a:hlink>
        <a:srgbClr val="00B0F0"/>
      </a:hlink>
      <a:folHlink>
        <a:srgbClr val="0070C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223</TotalTime>
  <Words>473</Words>
  <Application>Microsoft Macintosh PowerPoint</Application>
  <PresentationFormat>On-screen Show (4:3)</PresentationFormat>
  <Paragraphs>65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Angles</vt:lpstr>
      <vt:lpstr>True Colors Assessment</vt:lpstr>
      <vt:lpstr>High Blue    vs.          high Green </vt:lpstr>
      <vt:lpstr>Compatibility</vt:lpstr>
      <vt:lpstr>Incompatibility</vt:lpstr>
      <vt:lpstr>Consequential long-term relationship</vt:lpstr>
      <vt:lpstr>Rectify Miscommunication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True Colors Assessment</dc:title>
  <dc:creator>Mackenzie Williams</dc:creator>
  <cp:lastModifiedBy>Mackenzie Williams</cp:lastModifiedBy>
  <cp:revision>22</cp:revision>
  <dcterms:created xsi:type="dcterms:W3CDTF">2015-09-10T19:20:59Z</dcterms:created>
  <dcterms:modified xsi:type="dcterms:W3CDTF">2015-09-16T05:47:50Z</dcterms:modified>
</cp:coreProperties>
</file>